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Computer Says No" panose="020B0604020202020204" charset="0"/>
      <p:regular r:id="rId19"/>
    </p:embeddedFont>
    <p:embeddedFont>
      <p:font typeface="Poppins" panose="00000500000000000000" pitchFamily="2" charset="0"/>
      <p:regular r:id="rId20"/>
      <p:bold r:id="rId21"/>
      <p:italic r:id="rId22"/>
      <p:boldItalic r:id="rId23"/>
    </p:embeddedFont>
    <p:embeddedFont>
      <p:font typeface="Poppins Light" panose="00000400000000000000" pitchFamily="2"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9" d="100"/>
          <a:sy n="39" d="100"/>
        </p:scale>
        <p:origin x="648" y="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heme" Target="theme/theme1.xml"/></Relationships>
</file>

<file path=ppt/media/image1.png>
</file>

<file path=ppt/media/image10.png>
</file>

<file path=ppt/media/image11.png>
</file>

<file path=ppt/media/image12.sv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6" name="TextBox 6"/>
          <p:cNvSpPr txBox="1"/>
          <p:nvPr/>
        </p:nvSpPr>
        <p:spPr>
          <a:xfrm>
            <a:off x="3503966" y="6816013"/>
            <a:ext cx="12406143" cy="852798"/>
          </a:xfrm>
          <a:prstGeom prst="rect">
            <a:avLst/>
          </a:prstGeom>
        </p:spPr>
        <p:txBody>
          <a:bodyPr lIns="0" tIns="0" rIns="0" bIns="0" rtlCol="0" anchor="t">
            <a:spAutoFit/>
          </a:bodyPr>
          <a:lstStyle/>
          <a:p>
            <a:pPr algn="ctr">
              <a:lnSpc>
                <a:spcPts val="7000"/>
              </a:lnSpc>
            </a:pPr>
            <a:r>
              <a:rPr lang="en-US" sz="5000" dirty="0">
                <a:solidFill>
                  <a:schemeClr val="bg1"/>
                </a:solidFill>
                <a:latin typeface="Poppins Light"/>
              </a:rPr>
              <a:t>By Hasan </a:t>
            </a:r>
            <a:r>
              <a:rPr lang="en-US" sz="5000" dirty="0" err="1">
                <a:solidFill>
                  <a:schemeClr val="bg1"/>
                </a:solidFill>
                <a:latin typeface="Poppins Light"/>
              </a:rPr>
              <a:t>Rhayel</a:t>
            </a:r>
            <a:r>
              <a:rPr lang="en-US" sz="5000" dirty="0">
                <a:solidFill>
                  <a:schemeClr val="bg1"/>
                </a:solidFill>
                <a:latin typeface="Poppins Light"/>
              </a:rPr>
              <a:t> and Mohamad Bahja</a:t>
            </a:r>
          </a:p>
        </p:txBody>
      </p:sp>
      <p:sp>
        <p:nvSpPr>
          <p:cNvPr id="7" name="Freeform 7"/>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sp>
      <p:sp>
        <p:nvSpPr>
          <p:cNvPr id="8" name="Freeform 8"/>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9" name="TextBox 9"/>
          <p:cNvSpPr txBox="1"/>
          <p:nvPr/>
        </p:nvSpPr>
        <p:spPr>
          <a:xfrm>
            <a:off x="3804252" y="2634206"/>
            <a:ext cx="11805570" cy="2769989"/>
          </a:xfrm>
          <a:prstGeom prst="rect">
            <a:avLst/>
          </a:prstGeom>
        </p:spPr>
        <p:txBody>
          <a:bodyPr lIns="0" tIns="0" rIns="0" bIns="0" rtlCol="0" anchor="t">
            <a:spAutoFit/>
          </a:bodyPr>
          <a:lstStyle/>
          <a:p>
            <a:pPr algn="ctr">
              <a:lnSpc>
                <a:spcPts val="10800"/>
              </a:lnSpc>
            </a:pPr>
            <a:r>
              <a:rPr lang="en-US" sz="15000" dirty="0">
                <a:solidFill>
                  <a:schemeClr val="bg1"/>
                </a:solidFill>
                <a:latin typeface="Computer Says No"/>
              </a:rPr>
              <a:t>FACE RECOGNITION ATTENDANCE SYSTEM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5" name="TextBox 5"/>
          <p:cNvSpPr txBox="1"/>
          <p:nvPr/>
        </p:nvSpPr>
        <p:spPr>
          <a:xfrm>
            <a:off x="4338661" y="892364"/>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PROPOSED SOLUTION</a:t>
            </a:r>
          </a:p>
        </p:txBody>
      </p:sp>
      <p:sp>
        <p:nvSpPr>
          <p:cNvPr id="6" name="Freeform 6"/>
          <p:cNvSpPr/>
          <p:nvPr/>
        </p:nvSpPr>
        <p:spPr>
          <a:xfrm>
            <a:off x="3794188" y="2058076"/>
            <a:ext cx="2113329" cy="2113329"/>
          </a:xfrm>
          <a:custGeom>
            <a:avLst/>
            <a:gdLst/>
            <a:ahLst/>
            <a:cxnLst/>
            <a:rect l="l" t="t" r="r" b="b"/>
            <a:pathLst>
              <a:path w="2113329" h="2113329">
                <a:moveTo>
                  <a:pt x="0" y="0"/>
                </a:moveTo>
                <a:lnTo>
                  <a:pt x="2113329" y="0"/>
                </a:lnTo>
                <a:lnTo>
                  <a:pt x="2113329"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2375587" y="2058076"/>
            <a:ext cx="2113329" cy="2113329"/>
          </a:xfrm>
          <a:custGeom>
            <a:avLst/>
            <a:gdLst/>
            <a:ahLst/>
            <a:cxnLst/>
            <a:rect l="l" t="t" r="r" b="b"/>
            <a:pathLst>
              <a:path w="2113329" h="2113329">
                <a:moveTo>
                  <a:pt x="0" y="0"/>
                </a:moveTo>
                <a:lnTo>
                  <a:pt x="2113330" y="0"/>
                </a:lnTo>
                <a:lnTo>
                  <a:pt x="2113330"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4197934" y="2765217"/>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3</a:t>
            </a:r>
          </a:p>
        </p:txBody>
      </p:sp>
      <p:sp>
        <p:nvSpPr>
          <p:cNvPr id="9" name="TextBox 9"/>
          <p:cNvSpPr txBox="1"/>
          <p:nvPr/>
        </p:nvSpPr>
        <p:spPr>
          <a:xfrm>
            <a:off x="12779334" y="2789029"/>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4</a:t>
            </a:r>
          </a:p>
        </p:txBody>
      </p:sp>
      <p:sp>
        <p:nvSpPr>
          <p:cNvPr id="10" name="TextBox 10"/>
          <p:cNvSpPr txBox="1"/>
          <p:nvPr/>
        </p:nvSpPr>
        <p:spPr>
          <a:xfrm>
            <a:off x="1487220" y="4493305"/>
            <a:ext cx="6727264" cy="5469255"/>
          </a:xfrm>
          <a:prstGeom prst="rect">
            <a:avLst/>
          </a:prstGeom>
        </p:spPr>
        <p:txBody>
          <a:bodyPr lIns="0" tIns="0" rIns="0" bIns="0" rtlCol="0" anchor="t">
            <a:spAutoFit/>
          </a:bodyPr>
          <a:lstStyle/>
          <a:p>
            <a:pPr algn="ctr">
              <a:lnSpc>
                <a:spcPts val="4860"/>
              </a:lnSpc>
            </a:pPr>
            <a:r>
              <a:rPr lang="en-US" sz="3000">
                <a:solidFill>
                  <a:srgbClr val="FFFFFF"/>
                </a:solidFill>
                <a:latin typeface="Poppins Light"/>
              </a:rPr>
              <a:t>Implement strong encryption and authentication protocols to safeguard student data and ensure privacy. The system will comply with data protection regulations to protect against unauthorized access and data breaches.</a:t>
            </a:r>
          </a:p>
          <a:p>
            <a:pPr algn="ctr">
              <a:lnSpc>
                <a:spcPts val="4860"/>
              </a:lnSpc>
            </a:pPr>
            <a:endParaRPr lang="en-US" sz="3000">
              <a:solidFill>
                <a:srgbClr val="FFFFFF"/>
              </a:solidFill>
              <a:latin typeface="Poppins Light"/>
            </a:endParaRPr>
          </a:p>
        </p:txBody>
      </p:sp>
      <p:sp>
        <p:nvSpPr>
          <p:cNvPr id="11" name="TextBox 11"/>
          <p:cNvSpPr txBox="1"/>
          <p:nvPr/>
        </p:nvSpPr>
        <p:spPr>
          <a:xfrm>
            <a:off x="10068620" y="4493305"/>
            <a:ext cx="6727264" cy="5469255"/>
          </a:xfrm>
          <a:prstGeom prst="rect">
            <a:avLst/>
          </a:prstGeom>
        </p:spPr>
        <p:txBody>
          <a:bodyPr lIns="0" tIns="0" rIns="0" bIns="0" rtlCol="0" anchor="t">
            <a:spAutoFit/>
          </a:bodyPr>
          <a:lstStyle/>
          <a:p>
            <a:pPr algn="ctr">
              <a:lnSpc>
                <a:spcPts val="4860"/>
              </a:lnSpc>
            </a:pPr>
            <a:r>
              <a:rPr lang="en-US" sz="3000">
                <a:solidFill>
                  <a:srgbClr val="FFFFFF"/>
                </a:solidFill>
                <a:latin typeface="Poppins Light"/>
              </a:rPr>
              <a:t>Design the system to process and recognize faces in real-time, ensuring that attendance is recorded promptly as students enter the classroom. This will help in starting classes on time and maintaining an accurate record of attendance.</a:t>
            </a:r>
          </a:p>
          <a:p>
            <a:pPr algn="ctr">
              <a:lnSpc>
                <a:spcPts val="4860"/>
              </a:lnSpc>
            </a:pPr>
            <a:endParaRPr lang="en-US" sz="3000">
              <a:solidFill>
                <a:srgbClr val="FFFFFF"/>
              </a:solidFill>
              <a:latin typeface="Poppins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5" name="TextBox 5"/>
          <p:cNvSpPr txBox="1"/>
          <p:nvPr/>
        </p:nvSpPr>
        <p:spPr>
          <a:xfrm>
            <a:off x="4338661" y="892364"/>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PROPOSED SOLUTION</a:t>
            </a:r>
          </a:p>
        </p:txBody>
      </p:sp>
      <p:sp>
        <p:nvSpPr>
          <p:cNvPr id="6" name="Freeform 6"/>
          <p:cNvSpPr/>
          <p:nvPr/>
        </p:nvSpPr>
        <p:spPr>
          <a:xfrm>
            <a:off x="3794188" y="2058076"/>
            <a:ext cx="2113329" cy="2113329"/>
          </a:xfrm>
          <a:custGeom>
            <a:avLst/>
            <a:gdLst/>
            <a:ahLst/>
            <a:cxnLst/>
            <a:rect l="l" t="t" r="r" b="b"/>
            <a:pathLst>
              <a:path w="2113329" h="2113329">
                <a:moveTo>
                  <a:pt x="0" y="0"/>
                </a:moveTo>
                <a:lnTo>
                  <a:pt x="2113329" y="0"/>
                </a:lnTo>
                <a:lnTo>
                  <a:pt x="2113329"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2375587" y="2058076"/>
            <a:ext cx="2113329" cy="2113329"/>
          </a:xfrm>
          <a:custGeom>
            <a:avLst/>
            <a:gdLst/>
            <a:ahLst/>
            <a:cxnLst/>
            <a:rect l="l" t="t" r="r" b="b"/>
            <a:pathLst>
              <a:path w="2113329" h="2113329">
                <a:moveTo>
                  <a:pt x="0" y="0"/>
                </a:moveTo>
                <a:lnTo>
                  <a:pt x="2113330" y="0"/>
                </a:lnTo>
                <a:lnTo>
                  <a:pt x="2113330"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4197934" y="2765217"/>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5</a:t>
            </a:r>
          </a:p>
        </p:txBody>
      </p:sp>
      <p:sp>
        <p:nvSpPr>
          <p:cNvPr id="9" name="TextBox 9"/>
          <p:cNvSpPr txBox="1"/>
          <p:nvPr/>
        </p:nvSpPr>
        <p:spPr>
          <a:xfrm>
            <a:off x="12779334" y="2789029"/>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6</a:t>
            </a:r>
          </a:p>
        </p:txBody>
      </p:sp>
      <p:sp>
        <p:nvSpPr>
          <p:cNvPr id="10" name="TextBox 10"/>
          <p:cNvSpPr txBox="1"/>
          <p:nvPr/>
        </p:nvSpPr>
        <p:spPr>
          <a:xfrm>
            <a:off x="1487220" y="4493305"/>
            <a:ext cx="6727264" cy="6078855"/>
          </a:xfrm>
          <a:prstGeom prst="rect">
            <a:avLst/>
          </a:prstGeom>
        </p:spPr>
        <p:txBody>
          <a:bodyPr lIns="0" tIns="0" rIns="0" bIns="0" rtlCol="0" anchor="t">
            <a:spAutoFit/>
          </a:bodyPr>
          <a:lstStyle/>
          <a:p>
            <a:pPr algn="ctr">
              <a:lnSpc>
                <a:spcPts val="4860"/>
              </a:lnSpc>
            </a:pPr>
            <a:r>
              <a:rPr lang="en-US" sz="3000">
                <a:solidFill>
                  <a:srgbClr val="FFFFFF"/>
                </a:solidFill>
                <a:latin typeface="Poppins Light"/>
              </a:rPr>
              <a:t>Ensure that the system is scalable to accommodate a growing number of students and</a:t>
            </a:r>
          </a:p>
          <a:p>
            <a:pPr algn="ctr">
              <a:lnSpc>
                <a:spcPts val="4860"/>
              </a:lnSpc>
            </a:pPr>
            <a:r>
              <a:rPr lang="en-US" sz="3000">
                <a:solidFill>
                  <a:srgbClr val="FFFFFF"/>
                </a:solidFill>
                <a:latin typeface="Poppins Light"/>
              </a:rPr>
              <a:t>can be easily deployed in various educational institutions, corporate settings, and other environments.</a:t>
            </a:r>
          </a:p>
          <a:p>
            <a:pPr algn="ctr">
              <a:lnSpc>
                <a:spcPts val="4860"/>
              </a:lnSpc>
            </a:pPr>
            <a:r>
              <a:rPr lang="en-US" sz="3000">
                <a:solidFill>
                  <a:srgbClr val="FFFFFF"/>
                </a:solidFill>
                <a:latin typeface="Poppins Light"/>
              </a:rPr>
              <a:t>this includes considering cloud-based solutions and mobile applications for wider accessibility.</a:t>
            </a:r>
          </a:p>
          <a:p>
            <a:pPr algn="ctr">
              <a:lnSpc>
                <a:spcPts val="4860"/>
              </a:lnSpc>
            </a:pPr>
            <a:endParaRPr lang="en-US" sz="3000">
              <a:solidFill>
                <a:srgbClr val="FFFFFF"/>
              </a:solidFill>
              <a:latin typeface="Poppins Light"/>
            </a:endParaRPr>
          </a:p>
        </p:txBody>
      </p:sp>
      <p:sp>
        <p:nvSpPr>
          <p:cNvPr id="11" name="TextBox 11"/>
          <p:cNvSpPr txBox="1"/>
          <p:nvPr/>
        </p:nvSpPr>
        <p:spPr>
          <a:xfrm>
            <a:off x="10068620" y="4493305"/>
            <a:ext cx="6727264" cy="5469255"/>
          </a:xfrm>
          <a:prstGeom prst="rect">
            <a:avLst/>
          </a:prstGeom>
        </p:spPr>
        <p:txBody>
          <a:bodyPr lIns="0" tIns="0" rIns="0" bIns="0" rtlCol="0" anchor="t">
            <a:spAutoFit/>
          </a:bodyPr>
          <a:lstStyle/>
          <a:p>
            <a:pPr algn="ctr">
              <a:lnSpc>
                <a:spcPts val="4860"/>
              </a:lnSpc>
            </a:pPr>
            <a:r>
              <a:rPr lang="en-US" sz="3000">
                <a:solidFill>
                  <a:srgbClr val="FFFFFF"/>
                </a:solidFill>
                <a:latin typeface="Poppins Light"/>
              </a:rPr>
              <a:t>Allow for the integration of the attendance system with other school management </a:t>
            </a:r>
          </a:p>
          <a:p>
            <a:pPr algn="ctr">
              <a:lnSpc>
                <a:spcPts val="4860"/>
              </a:lnSpc>
            </a:pPr>
            <a:r>
              <a:rPr lang="en-US" sz="3000">
                <a:solidFill>
                  <a:srgbClr val="FFFFFF"/>
                </a:solidFill>
                <a:latin typeface="Poppins Light"/>
              </a:rPr>
              <a:t>and enterprise systems. This will provide a comprehensive solution that can handle</a:t>
            </a:r>
          </a:p>
          <a:p>
            <a:pPr algn="ctr">
              <a:lnSpc>
                <a:spcPts val="4860"/>
              </a:lnSpc>
            </a:pPr>
            <a:r>
              <a:rPr lang="en-US" sz="3000">
                <a:solidFill>
                  <a:srgbClr val="FFFFFF"/>
                </a:solidFill>
                <a:latin typeface="Poppins Light"/>
              </a:rPr>
              <a:t>multiple administrative tasksand improve overall efficiency.</a:t>
            </a:r>
          </a:p>
          <a:p>
            <a:pPr algn="ctr">
              <a:lnSpc>
                <a:spcPts val="4860"/>
              </a:lnSpc>
            </a:pPr>
            <a:endParaRPr lang="en-US" sz="3000">
              <a:solidFill>
                <a:srgbClr val="FFFFFF"/>
              </a:solidFill>
              <a:latin typeface="Poppins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5" name="TextBox 5"/>
          <p:cNvSpPr txBox="1"/>
          <p:nvPr/>
        </p:nvSpPr>
        <p:spPr>
          <a:xfrm>
            <a:off x="4338661" y="892364"/>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PROPOSED SOLUTION</a:t>
            </a:r>
          </a:p>
        </p:txBody>
      </p:sp>
      <p:sp>
        <p:nvSpPr>
          <p:cNvPr id="6" name="Freeform 6"/>
          <p:cNvSpPr/>
          <p:nvPr/>
        </p:nvSpPr>
        <p:spPr>
          <a:xfrm>
            <a:off x="3794188" y="2058076"/>
            <a:ext cx="2113329" cy="2113329"/>
          </a:xfrm>
          <a:custGeom>
            <a:avLst/>
            <a:gdLst/>
            <a:ahLst/>
            <a:cxnLst/>
            <a:rect l="l" t="t" r="r" b="b"/>
            <a:pathLst>
              <a:path w="2113329" h="2113329">
                <a:moveTo>
                  <a:pt x="0" y="0"/>
                </a:moveTo>
                <a:lnTo>
                  <a:pt x="2113329" y="0"/>
                </a:lnTo>
                <a:lnTo>
                  <a:pt x="2113329"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2375587" y="2058076"/>
            <a:ext cx="2113329" cy="2113329"/>
          </a:xfrm>
          <a:custGeom>
            <a:avLst/>
            <a:gdLst/>
            <a:ahLst/>
            <a:cxnLst/>
            <a:rect l="l" t="t" r="r" b="b"/>
            <a:pathLst>
              <a:path w="2113329" h="2113329">
                <a:moveTo>
                  <a:pt x="0" y="0"/>
                </a:moveTo>
                <a:lnTo>
                  <a:pt x="2113330" y="0"/>
                </a:lnTo>
                <a:lnTo>
                  <a:pt x="2113330"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4197934" y="2765217"/>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7</a:t>
            </a:r>
          </a:p>
        </p:txBody>
      </p:sp>
      <p:sp>
        <p:nvSpPr>
          <p:cNvPr id="9" name="TextBox 9"/>
          <p:cNvSpPr txBox="1"/>
          <p:nvPr/>
        </p:nvSpPr>
        <p:spPr>
          <a:xfrm>
            <a:off x="12779334" y="2789029"/>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8</a:t>
            </a:r>
          </a:p>
        </p:txBody>
      </p:sp>
      <p:sp>
        <p:nvSpPr>
          <p:cNvPr id="10" name="TextBox 10"/>
          <p:cNvSpPr txBox="1"/>
          <p:nvPr/>
        </p:nvSpPr>
        <p:spPr>
          <a:xfrm>
            <a:off x="1487220" y="4493305"/>
            <a:ext cx="6727264" cy="6078855"/>
          </a:xfrm>
          <a:prstGeom prst="rect">
            <a:avLst/>
          </a:prstGeom>
        </p:spPr>
        <p:txBody>
          <a:bodyPr lIns="0" tIns="0" rIns="0" bIns="0" rtlCol="0" anchor="t">
            <a:spAutoFit/>
          </a:bodyPr>
          <a:lstStyle/>
          <a:p>
            <a:pPr algn="ctr">
              <a:lnSpc>
                <a:spcPts val="4860"/>
              </a:lnSpc>
            </a:pPr>
            <a:r>
              <a:rPr lang="en-US" sz="3000">
                <a:solidFill>
                  <a:srgbClr val="FFFFFF"/>
                </a:solidFill>
                <a:latin typeface="Poppins Light"/>
              </a:rPr>
              <a:t>Collect user feedback regularly to continuously improve the system's functionality </a:t>
            </a:r>
          </a:p>
          <a:p>
            <a:pPr algn="ctr">
              <a:lnSpc>
                <a:spcPts val="4860"/>
              </a:lnSpc>
            </a:pPr>
            <a:r>
              <a:rPr lang="en-US" sz="3000">
                <a:solidFill>
                  <a:srgbClr val="FFFFFF"/>
                </a:solidFill>
                <a:latin typeface="Poppins Light"/>
              </a:rPr>
              <a:t>and user experience. Regular updates and enhancements will be made based on this feedback to ensure the </a:t>
            </a:r>
          </a:p>
          <a:p>
            <a:pPr algn="ctr">
              <a:lnSpc>
                <a:spcPts val="4860"/>
              </a:lnSpc>
            </a:pPr>
            <a:r>
              <a:rPr lang="en-US" sz="3000">
                <a:solidFill>
                  <a:srgbClr val="FFFFFF"/>
                </a:solidFill>
                <a:latin typeface="Poppins Light"/>
              </a:rPr>
              <a:t>system remains relevant and effective.</a:t>
            </a:r>
          </a:p>
          <a:p>
            <a:pPr algn="ctr">
              <a:lnSpc>
                <a:spcPts val="4860"/>
              </a:lnSpc>
            </a:pPr>
            <a:endParaRPr lang="en-US" sz="3000">
              <a:solidFill>
                <a:srgbClr val="FFFFFF"/>
              </a:solidFill>
              <a:latin typeface="Poppins Light"/>
            </a:endParaRPr>
          </a:p>
        </p:txBody>
      </p:sp>
      <p:sp>
        <p:nvSpPr>
          <p:cNvPr id="11" name="TextBox 11"/>
          <p:cNvSpPr txBox="1"/>
          <p:nvPr/>
        </p:nvSpPr>
        <p:spPr>
          <a:xfrm>
            <a:off x="10068620" y="4493305"/>
            <a:ext cx="6727264" cy="4859655"/>
          </a:xfrm>
          <a:prstGeom prst="rect">
            <a:avLst/>
          </a:prstGeom>
        </p:spPr>
        <p:txBody>
          <a:bodyPr lIns="0" tIns="0" rIns="0" bIns="0" rtlCol="0" anchor="t">
            <a:spAutoFit/>
          </a:bodyPr>
          <a:lstStyle/>
          <a:p>
            <a:pPr algn="ctr">
              <a:lnSpc>
                <a:spcPts val="4860"/>
              </a:lnSpc>
            </a:pPr>
            <a:r>
              <a:rPr lang="en-US" sz="3000">
                <a:solidFill>
                  <a:srgbClr val="FFFFFF"/>
                </a:solidFill>
                <a:latin typeface="Poppins Light"/>
              </a:rPr>
              <a:t>Ensure that the system is compatible with commonly available hardware such as webcams and mobile cameras.</a:t>
            </a:r>
          </a:p>
          <a:p>
            <a:pPr algn="ctr">
              <a:lnSpc>
                <a:spcPts val="4860"/>
              </a:lnSpc>
            </a:pPr>
            <a:r>
              <a:rPr lang="en-US" sz="3000">
                <a:solidFill>
                  <a:srgbClr val="FFFFFF"/>
                </a:solidFill>
                <a:latin typeface="Poppins Light"/>
              </a:rPr>
              <a:t>This will facilitate easier deployment and reduce the need for specialized equipment.</a:t>
            </a:r>
          </a:p>
          <a:p>
            <a:pPr algn="ctr">
              <a:lnSpc>
                <a:spcPts val="4860"/>
              </a:lnSpc>
            </a:pPr>
            <a:endParaRPr lang="en-US" sz="3000">
              <a:solidFill>
                <a:srgbClr val="FFFFFF"/>
              </a:solidFill>
              <a:latin typeface="Poppins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AutoShape 2"/>
          <p:cNvSpPr/>
          <p:nvPr/>
        </p:nvSpPr>
        <p:spPr>
          <a:xfrm>
            <a:off x="5764344" y="5958420"/>
            <a:ext cx="0" cy="5145633"/>
          </a:xfrm>
          <a:prstGeom prst="line">
            <a:avLst/>
          </a:prstGeom>
          <a:ln w="38100" cap="flat">
            <a:solidFill>
              <a:srgbClr val="FFFFFF"/>
            </a:solidFill>
            <a:prstDash val="solid"/>
            <a:headEnd type="none" w="sm" len="sm"/>
            <a:tailEnd type="none" w="sm" len="sm"/>
          </a:ln>
        </p:spPr>
      </p:sp>
      <p:sp>
        <p:nvSpPr>
          <p:cNvPr id="3" name="AutoShape 3"/>
          <p:cNvSpPr/>
          <p:nvPr/>
        </p:nvSpPr>
        <p:spPr>
          <a:xfrm>
            <a:off x="5802444" y="-2572817"/>
            <a:ext cx="0" cy="5145633"/>
          </a:xfrm>
          <a:prstGeom prst="line">
            <a:avLst/>
          </a:prstGeom>
          <a:ln w="38100" cap="flat">
            <a:solidFill>
              <a:srgbClr val="FFFFFF"/>
            </a:solidFill>
            <a:prstDash val="solid"/>
            <a:headEnd type="none" w="sm" len="sm"/>
            <a:tailEnd type="none" w="sm" len="sm"/>
          </a:ln>
        </p:spPr>
      </p:sp>
      <p:sp>
        <p:nvSpPr>
          <p:cNvPr id="4" name="Freeform 4"/>
          <p:cNvSpPr/>
          <p:nvPr/>
        </p:nvSpPr>
        <p:spPr>
          <a:xfrm>
            <a:off x="10208092" y="-358876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5" name="Freeform 5"/>
          <p:cNvSpPr/>
          <p:nvPr/>
        </p:nvSpPr>
        <p:spPr>
          <a:xfrm>
            <a:off x="-1995996" y="550773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1619702" y="2582224"/>
            <a:ext cx="7747874" cy="2963247"/>
          </a:xfrm>
          <a:prstGeom prst="rect">
            <a:avLst/>
          </a:prstGeom>
        </p:spPr>
        <p:txBody>
          <a:bodyPr lIns="0" tIns="0" rIns="0" bIns="0" rtlCol="0" anchor="t">
            <a:spAutoFit/>
          </a:bodyPr>
          <a:lstStyle/>
          <a:p>
            <a:pPr marL="0" lvl="0" indent="0" algn="ctr">
              <a:lnSpc>
                <a:spcPts val="26366"/>
              </a:lnSpc>
            </a:pPr>
            <a:r>
              <a:rPr lang="en-US" sz="18833" dirty="0">
                <a:solidFill>
                  <a:schemeClr val="bg1"/>
                </a:solidFill>
                <a:latin typeface="Computer Says No"/>
              </a:rPr>
              <a:t>THANK YOU!</a:t>
            </a:r>
          </a:p>
        </p:txBody>
      </p:sp>
      <p:sp>
        <p:nvSpPr>
          <p:cNvPr id="7" name="Freeform 7"/>
          <p:cNvSpPr/>
          <p:nvPr/>
        </p:nvSpPr>
        <p:spPr>
          <a:xfrm>
            <a:off x="9144000" y="1550639"/>
            <a:ext cx="8001878" cy="8071895"/>
          </a:xfrm>
          <a:custGeom>
            <a:avLst/>
            <a:gdLst/>
            <a:ahLst/>
            <a:cxnLst/>
            <a:rect l="l" t="t" r="r" b="b"/>
            <a:pathLst>
              <a:path w="8001878" h="8071895">
                <a:moveTo>
                  <a:pt x="0" y="0"/>
                </a:moveTo>
                <a:lnTo>
                  <a:pt x="8001878" y="0"/>
                </a:lnTo>
                <a:lnTo>
                  <a:pt x="8001878" y="8071894"/>
                </a:lnTo>
                <a:lnTo>
                  <a:pt x="0" y="8071894"/>
                </a:lnTo>
                <a:lnTo>
                  <a:pt x="0" y="0"/>
                </a:lnTo>
                <a:close/>
              </a:path>
            </a:pathLst>
          </a:custGeom>
          <a:blipFill>
            <a:blip r:embed="rId3"/>
            <a:stretch>
              <a:fillRect/>
            </a:stretch>
          </a:blipFill>
        </p:spPr>
      </p:sp>
      <p:sp>
        <p:nvSpPr>
          <p:cNvPr id="8" name="Freeform 8"/>
          <p:cNvSpPr/>
          <p:nvPr/>
        </p:nvSpPr>
        <p:spPr>
          <a:xfrm>
            <a:off x="-1995996" y="731781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96678" y="1290997"/>
            <a:ext cx="5726139" cy="2500874"/>
          </a:xfrm>
          <a:custGeom>
            <a:avLst/>
            <a:gdLst/>
            <a:ahLst/>
            <a:cxnLst/>
            <a:rect l="l" t="t" r="r" b="b"/>
            <a:pathLst>
              <a:path w="5726139" h="2500874">
                <a:moveTo>
                  <a:pt x="0" y="0"/>
                </a:moveTo>
                <a:lnTo>
                  <a:pt x="5726138" y="0"/>
                </a:lnTo>
                <a:lnTo>
                  <a:pt x="5726138" y="2500874"/>
                </a:lnTo>
                <a:lnTo>
                  <a:pt x="0" y="2500874"/>
                </a:lnTo>
                <a:lnTo>
                  <a:pt x="0" y="0"/>
                </a:lnTo>
                <a:close/>
              </a:path>
            </a:pathLst>
          </a:custGeom>
          <a:blipFill>
            <a:blip r:embed="rId2"/>
            <a:stretch>
              <a:fillRect/>
            </a:stretch>
          </a:blipFill>
        </p:spPr>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sp>
      <p:grpSp>
        <p:nvGrpSpPr>
          <p:cNvPr id="4" name="Group 4"/>
          <p:cNvGrpSpPr/>
          <p:nvPr/>
        </p:nvGrpSpPr>
        <p:grpSpPr>
          <a:xfrm>
            <a:off x="1028700" y="4234201"/>
            <a:ext cx="9897232" cy="5006268"/>
            <a:chOff x="0" y="0"/>
            <a:chExt cx="13196309" cy="6675023"/>
          </a:xfrm>
        </p:grpSpPr>
        <p:sp>
          <p:nvSpPr>
            <p:cNvPr id="5" name="AutoShape 5"/>
            <p:cNvSpPr/>
            <p:nvPr/>
          </p:nvSpPr>
          <p:spPr>
            <a:xfrm flipV="1">
              <a:off x="25400" y="0"/>
              <a:ext cx="0" cy="6675023"/>
            </a:xfrm>
            <a:prstGeom prst="line">
              <a:avLst/>
            </a:prstGeom>
            <a:ln w="50800" cap="flat">
              <a:solidFill>
                <a:srgbClr val="FFFFFF"/>
              </a:solidFill>
              <a:prstDash val="solid"/>
              <a:headEnd type="none" w="sm" len="sm"/>
              <a:tailEnd type="none" w="sm" len="sm"/>
            </a:ln>
          </p:spPr>
        </p:sp>
        <p:sp>
          <p:nvSpPr>
            <p:cNvPr id="6" name="AutoShape 6"/>
            <p:cNvSpPr/>
            <p:nvPr/>
          </p:nvSpPr>
          <p:spPr>
            <a:xfrm>
              <a:off x="0" y="6649623"/>
              <a:ext cx="13196309" cy="0"/>
            </a:xfrm>
            <a:prstGeom prst="line">
              <a:avLst/>
            </a:prstGeom>
            <a:ln w="50800" cap="flat">
              <a:solidFill>
                <a:srgbClr val="FFFFFF"/>
              </a:solidFill>
              <a:prstDash val="solid"/>
              <a:headEnd type="none" w="sm" len="sm"/>
              <a:tailEnd type="none" w="sm" len="sm"/>
            </a:ln>
          </p:spPr>
        </p:sp>
      </p:grpSp>
      <p:sp>
        <p:nvSpPr>
          <p:cNvPr id="7" name="Freeform 7"/>
          <p:cNvSpPr/>
          <p:nvPr/>
        </p:nvSpPr>
        <p:spPr>
          <a:xfrm>
            <a:off x="10925932" y="5660310"/>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sp>
      <p:sp>
        <p:nvSpPr>
          <p:cNvPr id="8" name="TextBox 8"/>
          <p:cNvSpPr txBox="1"/>
          <p:nvPr/>
        </p:nvSpPr>
        <p:spPr>
          <a:xfrm>
            <a:off x="4829460" y="1833922"/>
            <a:ext cx="5353298" cy="2205732"/>
          </a:xfrm>
          <a:prstGeom prst="rect">
            <a:avLst/>
          </a:prstGeom>
        </p:spPr>
        <p:txBody>
          <a:bodyPr lIns="0" tIns="0" rIns="0" bIns="0" rtlCol="0" anchor="t">
            <a:spAutoFit/>
          </a:bodyPr>
          <a:lstStyle/>
          <a:p>
            <a:pPr marL="0" lvl="0" indent="0" algn="ctr">
              <a:lnSpc>
                <a:spcPts val="8583"/>
              </a:lnSpc>
              <a:spcBef>
                <a:spcPct val="0"/>
              </a:spcBef>
            </a:pPr>
            <a:r>
              <a:rPr lang="en-US" sz="11922" dirty="0">
                <a:solidFill>
                  <a:schemeClr val="bg1"/>
                </a:solidFill>
                <a:latin typeface="Computer Says No"/>
              </a:rPr>
              <a:t>TABLE OF CONTENTS</a:t>
            </a:r>
          </a:p>
        </p:txBody>
      </p:sp>
      <p:sp>
        <p:nvSpPr>
          <p:cNvPr id="9" name="TextBox 9"/>
          <p:cNvSpPr txBox="1"/>
          <p:nvPr/>
        </p:nvSpPr>
        <p:spPr>
          <a:xfrm>
            <a:off x="3018472" y="4023551"/>
            <a:ext cx="6125528" cy="1636759"/>
          </a:xfrm>
          <a:prstGeom prst="rect">
            <a:avLst/>
          </a:prstGeom>
        </p:spPr>
        <p:txBody>
          <a:bodyPr lIns="0" tIns="0" rIns="0" bIns="0" rtlCol="0" anchor="t">
            <a:spAutoFit/>
          </a:bodyPr>
          <a:lstStyle/>
          <a:p>
            <a:pPr algn="l">
              <a:lnSpc>
                <a:spcPts val="4284"/>
              </a:lnSpc>
            </a:pPr>
            <a:endParaRPr/>
          </a:p>
          <a:p>
            <a:pPr marL="660796" lvl="1" indent="-330398" algn="l">
              <a:lnSpc>
                <a:spcPts val="4284"/>
              </a:lnSpc>
              <a:buFont typeface="Arial"/>
              <a:buChar char="•"/>
            </a:pPr>
            <a:r>
              <a:rPr lang="en-US" sz="3060">
                <a:solidFill>
                  <a:srgbClr val="FFFFFF"/>
                </a:solidFill>
                <a:latin typeface="Poppins Light"/>
              </a:rPr>
              <a:t>Objectives of the Project</a:t>
            </a:r>
          </a:p>
          <a:p>
            <a:pPr marL="660796" lvl="1" indent="-330398" algn="l">
              <a:lnSpc>
                <a:spcPts val="4284"/>
              </a:lnSpc>
              <a:buFont typeface="Arial"/>
              <a:buChar char="•"/>
            </a:pPr>
            <a:r>
              <a:rPr lang="en-US" sz="3060">
                <a:solidFill>
                  <a:srgbClr val="FFFFFF"/>
                </a:solidFill>
                <a:latin typeface="Poppins Light"/>
              </a:rPr>
              <a:t>Proposed Solution</a:t>
            </a:r>
          </a:p>
        </p:txBody>
      </p:sp>
      <p:sp>
        <p:nvSpPr>
          <p:cNvPr id="10" name="TextBox 10"/>
          <p:cNvSpPr txBox="1"/>
          <p:nvPr/>
        </p:nvSpPr>
        <p:spPr>
          <a:xfrm>
            <a:off x="9144000" y="4554168"/>
            <a:ext cx="738209" cy="1636759"/>
          </a:xfrm>
          <a:prstGeom prst="rect">
            <a:avLst/>
          </a:prstGeom>
        </p:spPr>
        <p:txBody>
          <a:bodyPr lIns="0" tIns="0" rIns="0" bIns="0" rtlCol="0" anchor="t">
            <a:spAutoFit/>
          </a:bodyPr>
          <a:lstStyle/>
          <a:p>
            <a:pPr algn="r">
              <a:lnSpc>
                <a:spcPts val="4284"/>
              </a:lnSpc>
            </a:pPr>
            <a:r>
              <a:rPr lang="en-US" sz="3060">
                <a:solidFill>
                  <a:srgbClr val="FFFFFF"/>
                </a:solidFill>
                <a:latin typeface="Poppins"/>
              </a:rPr>
              <a:t>01</a:t>
            </a:r>
          </a:p>
          <a:p>
            <a:pPr algn="r">
              <a:lnSpc>
                <a:spcPts val="4284"/>
              </a:lnSpc>
            </a:pPr>
            <a:r>
              <a:rPr lang="en-US" sz="3060">
                <a:solidFill>
                  <a:srgbClr val="FFFFFF"/>
                </a:solidFill>
                <a:latin typeface="Poppins"/>
              </a:rPr>
              <a:t>02</a:t>
            </a:r>
          </a:p>
          <a:p>
            <a:pPr algn="r">
              <a:lnSpc>
                <a:spcPts val="4284"/>
              </a:lnSpc>
            </a:pPr>
            <a:endParaRPr lang="en-US" sz="3060">
              <a:solidFill>
                <a:srgbClr val="FFFFFF"/>
              </a:solidFill>
              <a:latin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9144000" y="1699791"/>
            <a:ext cx="8509101" cy="9311388"/>
          </a:xfrm>
          <a:custGeom>
            <a:avLst/>
            <a:gdLst/>
            <a:ahLst/>
            <a:cxnLst/>
            <a:rect l="l" t="t" r="r" b="b"/>
            <a:pathLst>
              <a:path w="8509101" h="9311388">
                <a:moveTo>
                  <a:pt x="0" y="0"/>
                </a:moveTo>
                <a:lnTo>
                  <a:pt x="8509101" y="0"/>
                </a:lnTo>
                <a:lnTo>
                  <a:pt x="8509101" y="9311388"/>
                </a:lnTo>
                <a:lnTo>
                  <a:pt x="0" y="9311388"/>
                </a:lnTo>
                <a:lnTo>
                  <a:pt x="0" y="0"/>
                </a:lnTo>
                <a:close/>
              </a:path>
            </a:pathLst>
          </a:custGeom>
          <a:blipFill>
            <a:blip r:embed="rId2"/>
            <a:stretch>
              <a:fillRect/>
            </a:stretch>
          </a:blipFill>
        </p:spPr>
      </p:sp>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3"/>
            <a:stretch>
              <a:fillRect/>
            </a:stretch>
          </a:blipFill>
        </p:spPr>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4"/>
            <a:stretch>
              <a:fillRect/>
            </a:stretch>
          </a:blipFill>
        </p:spPr>
      </p:sp>
      <p:sp>
        <p:nvSpPr>
          <p:cNvPr id="5" name="TextBox 5"/>
          <p:cNvSpPr txBox="1"/>
          <p:nvPr/>
        </p:nvSpPr>
        <p:spPr>
          <a:xfrm>
            <a:off x="1028700" y="2850411"/>
            <a:ext cx="7382884" cy="4154984"/>
          </a:xfrm>
          <a:prstGeom prst="rect">
            <a:avLst/>
          </a:prstGeom>
        </p:spPr>
        <p:txBody>
          <a:bodyPr lIns="0" tIns="0" rIns="0" bIns="0" rtlCol="0" anchor="t">
            <a:spAutoFit/>
          </a:bodyPr>
          <a:lstStyle/>
          <a:p>
            <a:pPr marL="0" lvl="0" indent="0" algn="ctr">
              <a:lnSpc>
                <a:spcPts val="10800"/>
              </a:lnSpc>
              <a:spcBef>
                <a:spcPct val="0"/>
              </a:spcBef>
            </a:pPr>
            <a:r>
              <a:rPr lang="en-US" sz="15000" dirty="0">
                <a:solidFill>
                  <a:schemeClr val="bg1"/>
                </a:solidFill>
                <a:latin typeface="Computer Says No"/>
              </a:rPr>
              <a:t>OBJECTIVES OF THE PROJECT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218118" y="2783639"/>
            <a:ext cx="6988487"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3" name="Freeform 3"/>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4" name="TextBox 4"/>
          <p:cNvSpPr txBox="1"/>
          <p:nvPr/>
        </p:nvSpPr>
        <p:spPr>
          <a:xfrm>
            <a:off x="5062248" y="920805"/>
            <a:ext cx="8512282" cy="2103140"/>
          </a:xfrm>
          <a:prstGeom prst="rect">
            <a:avLst/>
          </a:prstGeom>
        </p:spPr>
        <p:txBody>
          <a:bodyPr lIns="0" tIns="0" rIns="0" bIns="0" rtlCol="0" anchor="t">
            <a:spAutoFit/>
          </a:bodyPr>
          <a:lstStyle/>
          <a:p>
            <a:pPr marL="0" lvl="0" indent="0" algn="just">
              <a:lnSpc>
                <a:spcPts val="8235"/>
              </a:lnSpc>
              <a:spcBef>
                <a:spcPct val="0"/>
              </a:spcBef>
            </a:pPr>
            <a:r>
              <a:rPr lang="en-US" sz="11438" dirty="0">
                <a:solidFill>
                  <a:schemeClr val="bg1"/>
                </a:solidFill>
                <a:latin typeface="Computer Says No"/>
              </a:rPr>
              <a:t>OBJECTIVES OF THE PROJECT</a:t>
            </a:r>
          </a:p>
        </p:txBody>
      </p:sp>
      <p:sp>
        <p:nvSpPr>
          <p:cNvPr id="5" name="TextBox 5"/>
          <p:cNvSpPr txBox="1"/>
          <p:nvPr/>
        </p:nvSpPr>
        <p:spPr>
          <a:xfrm>
            <a:off x="7524760" y="3747135"/>
            <a:ext cx="10473629" cy="6539865"/>
          </a:xfrm>
          <a:prstGeom prst="rect">
            <a:avLst/>
          </a:prstGeom>
        </p:spPr>
        <p:txBody>
          <a:bodyPr lIns="0" tIns="0" rIns="0" bIns="0" rtlCol="0" anchor="t">
            <a:spAutoFit/>
          </a:bodyPr>
          <a:lstStyle/>
          <a:p>
            <a:pPr algn="l">
              <a:lnSpc>
                <a:spcPts val="6479"/>
              </a:lnSpc>
            </a:pPr>
            <a:r>
              <a:rPr lang="en-US" sz="3999">
                <a:solidFill>
                  <a:srgbClr val="FFFFFF"/>
                </a:solidFill>
                <a:latin typeface="Poppins Light"/>
              </a:rPr>
              <a:t>• Develop a reliable and efficient facial recognition system that automates the process of taking attendance in educational institutions and other places. This aims to reduce time and effort required for manual attendance-taking and to improve accuracy.</a:t>
            </a:r>
          </a:p>
          <a:p>
            <a:pPr algn="l">
              <a:lnSpc>
                <a:spcPts val="6479"/>
              </a:lnSpc>
            </a:pPr>
            <a:endParaRPr lang="en-US" sz="3999">
              <a:solidFill>
                <a:srgbClr val="FFFFFF"/>
              </a:solidFill>
              <a:latin typeface="Poppins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218118" y="2783639"/>
            <a:ext cx="6988487"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3" name="Freeform 3"/>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4" name="TextBox 4"/>
          <p:cNvSpPr txBox="1"/>
          <p:nvPr/>
        </p:nvSpPr>
        <p:spPr>
          <a:xfrm>
            <a:off x="5062248" y="920805"/>
            <a:ext cx="8512282" cy="2103140"/>
          </a:xfrm>
          <a:prstGeom prst="rect">
            <a:avLst/>
          </a:prstGeom>
        </p:spPr>
        <p:txBody>
          <a:bodyPr lIns="0" tIns="0" rIns="0" bIns="0" rtlCol="0" anchor="t">
            <a:spAutoFit/>
          </a:bodyPr>
          <a:lstStyle/>
          <a:p>
            <a:pPr marL="0" lvl="0" indent="0" algn="just">
              <a:lnSpc>
                <a:spcPts val="8235"/>
              </a:lnSpc>
              <a:spcBef>
                <a:spcPct val="0"/>
              </a:spcBef>
            </a:pPr>
            <a:r>
              <a:rPr lang="en-US" sz="11438" dirty="0">
                <a:solidFill>
                  <a:schemeClr val="bg1"/>
                </a:solidFill>
                <a:latin typeface="Computer Says No"/>
              </a:rPr>
              <a:t>OBJECTIVES OF THE PROJECT</a:t>
            </a:r>
          </a:p>
        </p:txBody>
      </p:sp>
      <p:sp>
        <p:nvSpPr>
          <p:cNvPr id="5" name="TextBox 5"/>
          <p:cNvSpPr txBox="1"/>
          <p:nvPr/>
        </p:nvSpPr>
        <p:spPr>
          <a:xfrm>
            <a:off x="7454059" y="3879957"/>
            <a:ext cx="10473629" cy="7359015"/>
          </a:xfrm>
          <a:prstGeom prst="rect">
            <a:avLst/>
          </a:prstGeom>
        </p:spPr>
        <p:txBody>
          <a:bodyPr lIns="0" tIns="0" rIns="0" bIns="0" rtlCol="0" anchor="t">
            <a:spAutoFit/>
          </a:bodyPr>
          <a:lstStyle/>
          <a:p>
            <a:pPr algn="l">
              <a:lnSpc>
                <a:spcPts val="6479"/>
              </a:lnSpc>
            </a:pPr>
            <a:r>
              <a:rPr lang="en-US" sz="3999">
                <a:solidFill>
                  <a:srgbClr val="FFFFFF"/>
                </a:solidFill>
                <a:latin typeface="Poppins Light"/>
              </a:rPr>
              <a:t>• Create a user-friendly interface that is intuitive and easy to navigate for both instructors and students. The system should provide seamless experience, allowing users to interact with the system with minimal training and technical knowledge</a:t>
            </a:r>
          </a:p>
          <a:p>
            <a:pPr algn="l">
              <a:lnSpc>
                <a:spcPts val="6479"/>
              </a:lnSpc>
            </a:pPr>
            <a:endParaRPr lang="en-US" sz="3999">
              <a:solidFill>
                <a:srgbClr val="FFFFFF"/>
              </a:solidFill>
              <a:latin typeface="Poppins Light"/>
            </a:endParaRPr>
          </a:p>
          <a:p>
            <a:pPr algn="l">
              <a:lnSpc>
                <a:spcPts val="6479"/>
              </a:lnSpc>
            </a:pPr>
            <a:endParaRPr lang="en-US" sz="3999">
              <a:solidFill>
                <a:srgbClr val="FFFFFF"/>
              </a:solidFill>
              <a:latin typeface="Poppin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218118" y="2783639"/>
            <a:ext cx="6988487"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3" name="Freeform 3"/>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4" name="TextBox 4"/>
          <p:cNvSpPr txBox="1"/>
          <p:nvPr/>
        </p:nvSpPr>
        <p:spPr>
          <a:xfrm>
            <a:off x="5062248" y="920805"/>
            <a:ext cx="8512282" cy="2103140"/>
          </a:xfrm>
          <a:prstGeom prst="rect">
            <a:avLst/>
          </a:prstGeom>
        </p:spPr>
        <p:txBody>
          <a:bodyPr lIns="0" tIns="0" rIns="0" bIns="0" rtlCol="0" anchor="t">
            <a:spAutoFit/>
          </a:bodyPr>
          <a:lstStyle/>
          <a:p>
            <a:pPr marL="0" lvl="0" indent="0" algn="just">
              <a:lnSpc>
                <a:spcPts val="8235"/>
              </a:lnSpc>
              <a:spcBef>
                <a:spcPct val="0"/>
              </a:spcBef>
            </a:pPr>
            <a:r>
              <a:rPr lang="en-US" sz="11438" dirty="0">
                <a:solidFill>
                  <a:schemeClr val="bg1"/>
                </a:solidFill>
                <a:latin typeface="Computer Says No"/>
              </a:rPr>
              <a:t>OBJECTIVES OF THE PROJECT</a:t>
            </a:r>
          </a:p>
        </p:txBody>
      </p:sp>
      <p:sp>
        <p:nvSpPr>
          <p:cNvPr id="5" name="TextBox 5"/>
          <p:cNvSpPr txBox="1"/>
          <p:nvPr/>
        </p:nvSpPr>
        <p:spPr>
          <a:xfrm>
            <a:off x="7560111" y="4127410"/>
            <a:ext cx="10473629" cy="4901565"/>
          </a:xfrm>
          <a:prstGeom prst="rect">
            <a:avLst/>
          </a:prstGeom>
        </p:spPr>
        <p:txBody>
          <a:bodyPr lIns="0" tIns="0" rIns="0" bIns="0" rtlCol="0" anchor="t">
            <a:spAutoFit/>
          </a:bodyPr>
          <a:lstStyle/>
          <a:p>
            <a:pPr algn="l">
              <a:lnSpc>
                <a:spcPts val="6479"/>
              </a:lnSpc>
            </a:pPr>
            <a:r>
              <a:rPr lang="en-US" sz="3999">
                <a:solidFill>
                  <a:srgbClr val="FFFFFF"/>
                </a:solidFill>
                <a:latin typeface="Poppins Light"/>
              </a:rPr>
              <a:t>• Implement robust security measures to protect user data and ensure compliance with relevant data protection regulations. </a:t>
            </a:r>
          </a:p>
          <a:p>
            <a:pPr algn="l">
              <a:lnSpc>
                <a:spcPts val="6479"/>
              </a:lnSpc>
            </a:pPr>
            <a:endParaRPr lang="en-US" sz="3999">
              <a:solidFill>
                <a:srgbClr val="FFFFFF"/>
              </a:solidFill>
              <a:latin typeface="Poppins Light"/>
            </a:endParaRPr>
          </a:p>
          <a:p>
            <a:pPr algn="l">
              <a:lnSpc>
                <a:spcPts val="6479"/>
              </a:lnSpc>
            </a:pPr>
            <a:endParaRPr lang="en-US" sz="3999">
              <a:solidFill>
                <a:srgbClr val="FFFFFF"/>
              </a:solidFill>
              <a:latin typeface="Poppi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218118" y="2783639"/>
            <a:ext cx="6988487"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3" name="Freeform 3"/>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4" name="TextBox 4"/>
          <p:cNvSpPr txBox="1"/>
          <p:nvPr/>
        </p:nvSpPr>
        <p:spPr>
          <a:xfrm>
            <a:off x="5062248" y="920805"/>
            <a:ext cx="8512282" cy="2103140"/>
          </a:xfrm>
          <a:prstGeom prst="rect">
            <a:avLst/>
          </a:prstGeom>
        </p:spPr>
        <p:txBody>
          <a:bodyPr lIns="0" tIns="0" rIns="0" bIns="0" rtlCol="0" anchor="t">
            <a:spAutoFit/>
          </a:bodyPr>
          <a:lstStyle/>
          <a:p>
            <a:pPr marL="0" lvl="0" indent="0" algn="just">
              <a:lnSpc>
                <a:spcPts val="8235"/>
              </a:lnSpc>
              <a:spcBef>
                <a:spcPct val="0"/>
              </a:spcBef>
            </a:pPr>
            <a:r>
              <a:rPr lang="en-US" sz="11438" dirty="0">
                <a:solidFill>
                  <a:schemeClr val="bg1"/>
                </a:solidFill>
                <a:latin typeface="Computer Says No"/>
              </a:rPr>
              <a:t>OBJECTIVES OF THE PROJECT</a:t>
            </a:r>
          </a:p>
        </p:txBody>
      </p:sp>
      <p:sp>
        <p:nvSpPr>
          <p:cNvPr id="5" name="TextBox 5"/>
          <p:cNvSpPr txBox="1"/>
          <p:nvPr/>
        </p:nvSpPr>
        <p:spPr>
          <a:xfrm>
            <a:off x="7560111" y="4356735"/>
            <a:ext cx="10473629" cy="4901565"/>
          </a:xfrm>
          <a:prstGeom prst="rect">
            <a:avLst/>
          </a:prstGeom>
        </p:spPr>
        <p:txBody>
          <a:bodyPr lIns="0" tIns="0" rIns="0" bIns="0" rtlCol="0" anchor="t">
            <a:spAutoFit/>
          </a:bodyPr>
          <a:lstStyle/>
          <a:p>
            <a:pPr algn="l">
              <a:lnSpc>
                <a:spcPts val="6479"/>
              </a:lnSpc>
            </a:pPr>
            <a:r>
              <a:rPr lang="en-US" sz="3999">
                <a:solidFill>
                  <a:srgbClr val="FFFFFF"/>
                </a:solidFill>
                <a:latin typeface="Poppins Light"/>
              </a:rPr>
              <a:t>• Design the system to be scalable and adaptable to different environments beyond educational institutions, such as public event and healthcare facilities.</a:t>
            </a:r>
          </a:p>
          <a:p>
            <a:pPr algn="l">
              <a:lnSpc>
                <a:spcPts val="6479"/>
              </a:lnSpc>
            </a:pPr>
            <a:endParaRPr lang="en-US" sz="3999">
              <a:solidFill>
                <a:srgbClr val="FFFFFF"/>
              </a:solidFill>
              <a:latin typeface="Poppins Light"/>
            </a:endParaRPr>
          </a:p>
          <a:p>
            <a:pPr algn="l">
              <a:lnSpc>
                <a:spcPts val="6479"/>
              </a:lnSpc>
            </a:pPr>
            <a:endParaRPr lang="en-US" sz="3999">
              <a:solidFill>
                <a:srgbClr val="FFFFFF"/>
              </a:solidFill>
              <a:latin typeface="Poppins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9144000" y="1699791"/>
            <a:ext cx="8509101" cy="9311388"/>
          </a:xfrm>
          <a:custGeom>
            <a:avLst/>
            <a:gdLst/>
            <a:ahLst/>
            <a:cxnLst/>
            <a:rect l="l" t="t" r="r" b="b"/>
            <a:pathLst>
              <a:path w="8509101" h="9311388">
                <a:moveTo>
                  <a:pt x="0" y="0"/>
                </a:moveTo>
                <a:lnTo>
                  <a:pt x="8509101" y="0"/>
                </a:lnTo>
                <a:lnTo>
                  <a:pt x="8509101" y="9311388"/>
                </a:lnTo>
                <a:lnTo>
                  <a:pt x="0" y="9311388"/>
                </a:lnTo>
                <a:lnTo>
                  <a:pt x="0" y="0"/>
                </a:lnTo>
                <a:close/>
              </a:path>
            </a:pathLst>
          </a:custGeom>
          <a:blipFill>
            <a:blip r:embed="rId2"/>
            <a:stretch>
              <a:fillRect/>
            </a:stretch>
          </a:blipFill>
        </p:spPr>
      </p:sp>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3"/>
            <a:stretch>
              <a:fillRect/>
            </a:stretch>
          </a:blipFill>
        </p:spPr>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4"/>
            <a:stretch>
              <a:fillRect/>
            </a:stretch>
          </a:blipFill>
        </p:spPr>
        <p:txBody>
          <a:bodyPr/>
          <a:lstStyle/>
          <a:p>
            <a:endParaRPr lang="en-US" dirty="0"/>
          </a:p>
        </p:txBody>
      </p:sp>
      <p:sp>
        <p:nvSpPr>
          <p:cNvPr id="5" name="TextBox 5"/>
          <p:cNvSpPr txBox="1"/>
          <p:nvPr/>
        </p:nvSpPr>
        <p:spPr>
          <a:xfrm>
            <a:off x="1028700" y="3374160"/>
            <a:ext cx="7382884" cy="2769989"/>
          </a:xfrm>
          <a:prstGeom prst="rect">
            <a:avLst/>
          </a:prstGeom>
        </p:spPr>
        <p:txBody>
          <a:bodyPr lIns="0" tIns="0" rIns="0" bIns="0" rtlCol="0" anchor="t">
            <a:spAutoFit/>
          </a:bodyPr>
          <a:lstStyle/>
          <a:p>
            <a:pPr marL="0" lvl="0" indent="0" algn="ctr">
              <a:lnSpc>
                <a:spcPts val="10800"/>
              </a:lnSpc>
              <a:spcBef>
                <a:spcPct val="0"/>
              </a:spcBef>
            </a:pPr>
            <a:r>
              <a:rPr lang="en-US" sz="15000" dirty="0">
                <a:solidFill>
                  <a:schemeClr val="bg1"/>
                </a:solidFill>
                <a:latin typeface="Computer Says No"/>
              </a:rPr>
              <a:t>PROPOSED SOLUTION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5" name="TextBox 5"/>
          <p:cNvSpPr txBox="1"/>
          <p:nvPr/>
        </p:nvSpPr>
        <p:spPr>
          <a:xfrm>
            <a:off x="4338661" y="892364"/>
            <a:ext cx="9610678" cy="987450"/>
          </a:xfrm>
          <a:prstGeom prst="rect">
            <a:avLst/>
          </a:prstGeom>
        </p:spPr>
        <p:txBody>
          <a:bodyPr lIns="0" tIns="0" rIns="0" bIns="0" rtlCol="0" anchor="t">
            <a:spAutoFit/>
          </a:bodyPr>
          <a:lstStyle/>
          <a:p>
            <a:pPr marL="0" lvl="0" indent="0" algn="ctr">
              <a:lnSpc>
                <a:spcPts val="7693"/>
              </a:lnSpc>
              <a:spcBef>
                <a:spcPct val="0"/>
              </a:spcBef>
            </a:pPr>
            <a:r>
              <a:rPr lang="en-US" sz="10686" dirty="0">
                <a:solidFill>
                  <a:schemeClr val="bg1"/>
                </a:solidFill>
                <a:latin typeface="Computer Says No"/>
              </a:rPr>
              <a:t>PROPOSED SOLUTION</a:t>
            </a:r>
          </a:p>
        </p:txBody>
      </p:sp>
      <p:sp>
        <p:nvSpPr>
          <p:cNvPr id="6" name="Freeform 6"/>
          <p:cNvSpPr/>
          <p:nvPr/>
        </p:nvSpPr>
        <p:spPr>
          <a:xfrm>
            <a:off x="3794188" y="2058076"/>
            <a:ext cx="2113329" cy="2113329"/>
          </a:xfrm>
          <a:custGeom>
            <a:avLst/>
            <a:gdLst/>
            <a:ahLst/>
            <a:cxnLst/>
            <a:rect l="l" t="t" r="r" b="b"/>
            <a:pathLst>
              <a:path w="2113329" h="2113329">
                <a:moveTo>
                  <a:pt x="0" y="0"/>
                </a:moveTo>
                <a:lnTo>
                  <a:pt x="2113329" y="0"/>
                </a:lnTo>
                <a:lnTo>
                  <a:pt x="2113329"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2375587" y="2058076"/>
            <a:ext cx="2113329" cy="2113329"/>
          </a:xfrm>
          <a:custGeom>
            <a:avLst/>
            <a:gdLst/>
            <a:ahLst/>
            <a:cxnLst/>
            <a:rect l="l" t="t" r="r" b="b"/>
            <a:pathLst>
              <a:path w="2113329" h="2113329">
                <a:moveTo>
                  <a:pt x="0" y="0"/>
                </a:moveTo>
                <a:lnTo>
                  <a:pt x="2113330" y="0"/>
                </a:lnTo>
                <a:lnTo>
                  <a:pt x="2113330" y="2113330"/>
                </a:lnTo>
                <a:lnTo>
                  <a:pt x="0" y="21133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4197934" y="2765217"/>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1</a:t>
            </a:r>
          </a:p>
        </p:txBody>
      </p:sp>
      <p:sp>
        <p:nvSpPr>
          <p:cNvPr id="9" name="TextBox 9"/>
          <p:cNvSpPr txBox="1"/>
          <p:nvPr/>
        </p:nvSpPr>
        <p:spPr>
          <a:xfrm>
            <a:off x="12779334" y="2789029"/>
            <a:ext cx="1305836" cy="1137198"/>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40B8F5"/>
                </a:solidFill>
                <a:latin typeface="Computer Says No"/>
              </a:rPr>
              <a:t>2</a:t>
            </a:r>
          </a:p>
        </p:txBody>
      </p:sp>
      <p:sp>
        <p:nvSpPr>
          <p:cNvPr id="10" name="TextBox 10"/>
          <p:cNvSpPr txBox="1"/>
          <p:nvPr/>
        </p:nvSpPr>
        <p:spPr>
          <a:xfrm>
            <a:off x="1487220" y="4493305"/>
            <a:ext cx="6727264" cy="5469255"/>
          </a:xfrm>
          <a:prstGeom prst="rect">
            <a:avLst/>
          </a:prstGeom>
        </p:spPr>
        <p:txBody>
          <a:bodyPr lIns="0" tIns="0" rIns="0" bIns="0" rtlCol="0" anchor="t">
            <a:spAutoFit/>
          </a:bodyPr>
          <a:lstStyle/>
          <a:p>
            <a:pPr algn="ctr">
              <a:lnSpc>
                <a:spcPts val="4860"/>
              </a:lnSpc>
            </a:pPr>
            <a:r>
              <a:rPr lang="en-US" sz="3000">
                <a:solidFill>
                  <a:srgbClr val="FFFFFF"/>
                </a:solidFill>
                <a:latin typeface="Poppins Light"/>
              </a:rPr>
              <a:t>Utilize advanced facial recognition algorithms to automatically identify and record student attendance. This technology will be integrating into a web-based application, allowing seamless capturing of images as students enter the classroom.</a:t>
            </a:r>
          </a:p>
          <a:p>
            <a:pPr algn="ctr">
              <a:lnSpc>
                <a:spcPts val="4860"/>
              </a:lnSpc>
            </a:pPr>
            <a:endParaRPr lang="en-US" sz="3000">
              <a:solidFill>
                <a:srgbClr val="FFFFFF"/>
              </a:solidFill>
              <a:latin typeface="Poppins Light"/>
            </a:endParaRPr>
          </a:p>
        </p:txBody>
      </p:sp>
      <p:sp>
        <p:nvSpPr>
          <p:cNvPr id="11" name="TextBox 11"/>
          <p:cNvSpPr txBox="1"/>
          <p:nvPr/>
        </p:nvSpPr>
        <p:spPr>
          <a:xfrm>
            <a:off x="10068620" y="4493305"/>
            <a:ext cx="6727264" cy="5469255"/>
          </a:xfrm>
          <a:prstGeom prst="rect">
            <a:avLst/>
          </a:prstGeom>
        </p:spPr>
        <p:txBody>
          <a:bodyPr lIns="0" tIns="0" rIns="0" bIns="0" rtlCol="0" anchor="t">
            <a:spAutoFit/>
          </a:bodyPr>
          <a:lstStyle/>
          <a:p>
            <a:pPr algn="ctr">
              <a:lnSpc>
                <a:spcPts val="4860"/>
              </a:lnSpc>
            </a:pPr>
            <a:r>
              <a:rPr lang="en-US" sz="3000">
                <a:solidFill>
                  <a:srgbClr val="FFFFFF"/>
                </a:solidFill>
                <a:latin typeface="Poppins Light"/>
              </a:rPr>
              <a:t>Utilize advanced facial recognition algorithms to automatically identify and record student attendance. This technology will be integrating into a web-based application, allowing seamless capturing of images as students enter the classroom.</a:t>
            </a:r>
          </a:p>
          <a:p>
            <a:pPr algn="ctr">
              <a:lnSpc>
                <a:spcPts val="4860"/>
              </a:lnSpc>
            </a:pPr>
            <a:endParaRPr lang="en-US" sz="3000">
              <a:solidFill>
                <a:srgbClr val="FFFFFF"/>
              </a:solidFill>
              <a:latin typeface="Poppins Ligh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457</Words>
  <Application>Microsoft Office PowerPoint</Application>
  <PresentationFormat>Custom</PresentationFormat>
  <Paragraphs>46</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Computer Says No</vt:lpstr>
      <vt:lpstr>Calibri</vt:lpstr>
      <vt:lpstr>Poppins Light</vt:lpstr>
      <vt:lpstr>Arial</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Illustrative Artificial Intelligence Project Presentation</dc:title>
  <cp:lastModifiedBy>Mhmd</cp:lastModifiedBy>
  <cp:revision>2</cp:revision>
  <dcterms:created xsi:type="dcterms:W3CDTF">2006-08-16T00:00:00Z</dcterms:created>
  <dcterms:modified xsi:type="dcterms:W3CDTF">2024-05-28T19:29:29Z</dcterms:modified>
  <dc:identifier>DAGGiq0TFws</dc:identifier>
</cp:coreProperties>
</file>

<file path=docProps/thumbnail.jpeg>
</file>